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68" r:id="rId2"/>
    <p:sldId id="512" r:id="rId3"/>
    <p:sldId id="500" r:id="rId4"/>
    <p:sldId id="465" r:id="rId5"/>
    <p:sldId id="503" r:id="rId6"/>
    <p:sldId id="513" r:id="rId7"/>
    <p:sldId id="514" r:id="rId8"/>
    <p:sldId id="501" r:id="rId9"/>
    <p:sldId id="515" r:id="rId10"/>
    <p:sldId id="516" r:id="rId11"/>
    <p:sldId id="504" r:id="rId12"/>
    <p:sldId id="505" r:id="rId13"/>
    <p:sldId id="506" r:id="rId14"/>
    <p:sldId id="517" r:id="rId15"/>
    <p:sldId id="511" r:id="rId16"/>
    <p:sldId id="264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00324D"/>
    <a:srgbClr val="766363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86394"/>
  </p:normalViewPr>
  <p:slideViewPr>
    <p:cSldViewPr snapToGrid="0">
      <p:cViewPr varScale="1">
        <p:scale>
          <a:sx n="95" d="100"/>
          <a:sy n="95" d="100"/>
        </p:scale>
        <p:origin x="14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2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7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70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73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42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Utilice esta diapositiva para incluir tablas y gráficos.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Los textos deben ir en azul (utilice el azul que aparece en la opciones de color de letra - -&gt; colores recientes) en tipografía Arial.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D09B62-7964-8A4C-9636-36CB120B29A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2CC-C000-654E-9301-E5A5A9918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4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21/02/2026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esaniasdecolombia.com.co/PortalAC/C_sector/caracterizacion_81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555912" y="857789"/>
            <a:ext cx="8176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SERVICIO NACIONAL DE APRENDIZAJE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ED6D45D-A229-49D7-BDCB-42694EFC009D}"/>
              </a:ext>
            </a:extLst>
          </p:cNvPr>
          <p:cNvSpPr/>
          <p:nvPr/>
        </p:nvSpPr>
        <p:spPr>
          <a:xfrm>
            <a:off x="625098" y="2984002"/>
            <a:ext cx="109418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Centro de Servicios Empresariales y Turísticos – CSET</a:t>
            </a:r>
          </a:p>
          <a:p>
            <a:pPr algn="ctr"/>
            <a:r>
              <a:rPr lang="es-E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Ficha 2993128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7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B1C8F25-4401-C694-CA9E-EE1F03B6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79" y="552659"/>
            <a:ext cx="7676941" cy="5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 general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1 CuadroTexto">
            <a:extLst>
              <a:ext uri="{FF2B5EF4-FFF2-40B4-BE49-F238E27FC236}">
                <a16:creationId xmlns:a16="http://schemas.microsoft.com/office/drawing/2014/main" id="{B2AB5F18-807C-42EB-ABF3-DD2C1DB4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Facilitar el acceso de artesanos indígenas colombianos a la formalización y a mercados estructurados, mediante el desarrollo e implementación de una plataforma digital con herramientas de gestión, promoción comercial y acompañamiento empresarial, con el fin de mejorar sus condiciones económicas y fortalecer su inclusión empresarial.</a:t>
            </a:r>
            <a:endParaRPr lang="en-US" altLang="es-CO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213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 específicos 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1 CuadroTexto">
            <a:extLst>
              <a:ext uri="{FF2B5EF4-FFF2-40B4-BE49-F238E27FC236}">
                <a16:creationId xmlns:a16="http://schemas.microsoft.com/office/drawing/2014/main" id="{B2AB5F18-807C-42EB-ABF3-DD2C1DB4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404" y="1704385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+mn-lt"/>
              </a:rPr>
              <a:t>OE1: </a:t>
            </a:r>
            <a:r>
              <a:rPr lang="en-US">
                <a:latin typeface="+mn-lt"/>
              </a:rPr>
              <a:t>Identificar los requerimientos funcionales y no funcionales de los usuarios artesanos.</a:t>
            </a:r>
          </a:p>
          <a:p>
            <a:pPr marL="34290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latin typeface="+mn-lt"/>
              </a:rPr>
              <a:t>OE2: </a:t>
            </a:r>
            <a:r>
              <a:rPr lang="en-US">
                <a:latin typeface="+mn-lt"/>
              </a:rPr>
              <a:t>Modelar la estructura de datos necesaria para la gestión empresarial, visibilidad comercial y orientación jurídica.</a:t>
            </a:r>
            <a:r>
              <a:rPr lang="en-US" altLang="es-CO" b="1">
                <a:latin typeface="+mn-lt"/>
              </a:rPr>
              <a:t> </a:t>
            </a:r>
          </a:p>
          <a:p>
            <a:pPr marL="34290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>
                <a:latin typeface="+mn-lt"/>
              </a:rPr>
              <a:t>OE3: </a:t>
            </a:r>
            <a:r>
              <a:rPr lang="en-US" altLang="es-CO">
                <a:latin typeface="+mn-lt"/>
              </a:rPr>
              <a:t>Desarrollar los módulos funcionales de la solución</a:t>
            </a:r>
          </a:p>
          <a:p>
            <a:pPr lvl="1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>
                <a:latin typeface="+mn-lt"/>
              </a:rPr>
              <a:t>OE3.1:</a:t>
            </a:r>
            <a:r>
              <a:rPr lang="en-US" altLang="es-CO">
                <a:latin typeface="+mn-lt"/>
              </a:rPr>
              <a:t> Desarrollar el módulo de gestión empresarial.</a:t>
            </a:r>
          </a:p>
          <a:p>
            <a:pPr lvl="1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>
                <a:latin typeface="+mn-lt"/>
              </a:rPr>
              <a:t>OE3.2:</a:t>
            </a:r>
            <a:r>
              <a:rPr lang="en-US" altLang="es-CO">
                <a:latin typeface="+mn-lt"/>
              </a:rPr>
              <a:t> Desarrollar el módulo de visibilidad comercial.</a:t>
            </a:r>
          </a:p>
          <a:p>
            <a:pPr lvl="1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>
                <a:latin typeface="+mn-lt"/>
              </a:rPr>
              <a:t>OE3.3:</a:t>
            </a:r>
            <a:r>
              <a:rPr lang="en-US" altLang="es-CO">
                <a:latin typeface="+mn-lt"/>
              </a:rPr>
              <a:t> Desarrollar el módulo de orientación jurídica y de formalización.</a:t>
            </a: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s-CO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539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7DBA1C-4DF0-4D91-B6BA-B58E16D0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25" r="20876" b="1"/>
          <a:stretch>
            <a:fillRect/>
          </a:stretch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643467" y="795509"/>
            <a:ext cx="4092525" cy="279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Marco Referencial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E65FE6-5C66-4B9E-9A04-BFCE5E0EC545}"/>
              </a:ext>
            </a:extLst>
          </p:cNvPr>
          <p:cNvSpPr txBox="1"/>
          <p:nvPr/>
        </p:nvSpPr>
        <p:spPr>
          <a:xfrm>
            <a:off x="643467" y="3686187"/>
            <a:ext cx="4092525" cy="2292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rgbClr val="FFFFFF"/>
                </a:solidFill>
              </a:rPr>
              <a:t>Artesanos étnicos productivos para la paz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09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37DEA0E-7CA5-42A5-BB1E-641E2B2F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35" r="32414"/>
          <a:stretch>
            <a:fillRect/>
          </a:stretch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4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544442-CD8E-48C0-9C51-6C9659284886}"/>
              </a:ext>
            </a:extLst>
          </p:cNvPr>
          <p:cNvSpPr txBox="1"/>
          <p:nvPr/>
        </p:nvSpPr>
        <p:spPr>
          <a:xfrm>
            <a:off x="643467" y="795509"/>
            <a:ext cx="4092525" cy="279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Marco Referencial</a:t>
            </a: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12F783-4D30-4E78-805A-E453181F9820}"/>
              </a:ext>
            </a:extLst>
          </p:cNvPr>
          <p:cNvSpPr txBox="1"/>
          <p:nvPr/>
        </p:nvSpPr>
        <p:spPr>
          <a:xfrm>
            <a:off x="643467" y="3686187"/>
            <a:ext cx="4092525" cy="2292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Latiendadelaempatia.com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06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CB0BE-1601-47B3-885B-170DA869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Bibliografia</a:t>
            </a:r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87230A-EDDD-40A4-BF4C-55CCD491AD63}"/>
              </a:ext>
            </a:extLst>
          </p:cNvPr>
          <p:cNvSpPr/>
          <p:nvPr/>
        </p:nvSpPr>
        <p:spPr>
          <a:xfrm>
            <a:off x="838200" y="18866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hlinkClick r:id="rId2"/>
              </a:rPr>
              <a:t>https://artesaniasdecolombia.com.co/PortalAC/C_sector/caracterizacion_81</a:t>
            </a:r>
            <a:endParaRPr lang="es-CO" dirty="0"/>
          </a:p>
          <a:p>
            <a:r>
              <a:rPr lang="es-CO" dirty="0"/>
              <a:t>https://www.colombiaproductiva.com/ptp-comunica/noticias/comunicadodiapueblosindigenas?utm_source=chatgpt.com</a:t>
            </a:r>
          </a:p>
        </p:txBody>
      </p:sp>
    </p:spTree>
    <p:extLst>
      <p:ext uri="{BB962C8B-B14F-4D97-AF65-F5344CB8AC3E}">
        <p14:creationId xmlns:p14="http://schemas.microsoft.com/office/powerpoint/2010/main" val="31223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1C44F4-47F4-2099-9D61-5A7F5CDA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47E00F-5FD4-8D92-030F-FFBEE51B76B8}"/>
              </a:ext>
            </a:extLst>
          </p:cNvPr>
          <p:cNvSpPr txBox="1"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Analistas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77010D-50B5-D147-444F-011D4B7448B2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/>
              <a:t>Gerson Levi Aza Ortiz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s-CO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s-CO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b="1"/>
              <a:t>Perfil profesional: El tecnólogo ADSO se desempeñara desarrollando soluciones en el que prestara servicios personales como analista, diseñador y programador de software independiente o en proyectos específicos de acuerdo con la necesidad dl servicio, adquiriendo la capacidad de autoaprendizaje y la actualización de las nuevas tendencias del desarrollo de software en el mercado, al tiempo que mejora la dinámica y economía del país.</a:t>
            </a:r>
          </a:p>
        </p:txBody>
      </p:sp>
    </p:spTree>
    <p:extLst>
      <p:ext uri="{BB962C8B-B14F-4D97-AF65-F5344CB8AC3E}">
        <p14:creationId xmlns:p14="http://schemas.microsoft.com/office/powerpoint/2010/main" val="9773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VIVA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4397B4-52BB-4C0A-A8B1-02D5A2B3722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s-CO" sz="2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s-CO" sz="2200" b="1" dirty="0"/>
              <a:t>Implementación de solución TIC de tipo software para la gestión y promoción de artesanías de comunidades indígenas colombianas a nivel internacional.</a:t>
            </a:r>
          </a:p>
        </p:txBody>
      </p:sp>
      <p:pic>
        <p:nvPicPr>
          <p:cNvPr id="9" name="Picture 8" descr="Diseños con tramas coloridos">
            <a:extLst>
              <a:ext uri="{FF2B5EF4-FFF2-40B4-BE49-F238E27FC236}">
                <a16:creationId xmlns:a16="http://schemas.microsoft.com/office/drawing/2014/main" id="{D94A59E6-1E47-AC32-CEA5-CC333EEC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8" r="1263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37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0A7E773-2029-4C4E-A500-CB4662E1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84" r="40635" b="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04E390-38F2-4A6D-9F6B-E438FFA6C0DB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Las artesanías Colombianas pertenecientes a comunidades étnicas cuentan a mano historias y conexiones con sus pueblos originarios.</a:t>
            </a:r>
          </a:p>
        </p:txBody>
      </p:sp>
    </p:spTree>
    <p:extLst>
      <p:ext uri="{BB962C8B-B14F-4D97-AF65-F5344CB8AC3E}">
        <p14:creationId xmlns:p14="http://schemas.microsoft.com/office/powerpoint/2010/main" val="228523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638881" y="568832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Justificación</a:t>
            </a:r>
          </a:p>
        </p:txBody>
      </p:sp>
      <p:sp>
        <p:nvSpPr>
          <p:cNvPr id="4" name="1 CuadroTexto">
            <a:extLst>
              <a:ext uri="{FF2B5EF4-FFF2-40B4-BE49-F238E27FC236}">
                <a16:creationId xmlns:a16="http://schemas.microsoft.com/office/drawing/2014/main" id="{7C2DC428-7CC4-45AE-BBA6-F3BD66166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8226"/>
            <a:ext cx="12192000" cy="7356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es-CO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pesar del crecimiento de las exportaciones anuales, existen brechas que cubrir. </a:t>
            </a:r>
            <a:r>
              <a:rPr lang="es-MX" sz="2400" b="1" dirty="0">
                <a:latin typeface="+mn-lt"/>
              </a:rPr>
              <a:t>Más del 82 % de los trabajadores indígenas en Latinoamérica están en la informalidad (OIT, 2023).</a:t>
            </a:r>
            <a:endParaRPr lang="en-US" altLang="es-CO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B02AF-32B4-7C77-E2DF-EB7DFC00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94" y="2572116"/>
            <a:ext cx="5598013" cy="34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DD6FC4-4075-425A-AD1D-78065543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13"/>
          <a:stretch>
            <a:fillRect/>
          </a:stretch>
        </p:blipFill>
        <p:spPr>
          <a:xfrm>
            <a:off x="643467" y="1657057"/>
            <a:ext cx="10905066" cy="468818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D0D6A2-C1A8-103E-C659-7C98BC33E7B9}"/>
              </a:ext>
            </a:extLst>
          </p:cNvPr>
          <p:cNvSpPr txBox="1"/>
          <p:nvPr/>
        </p:nvSpPr>
        <p:spPr>
          <a:xfrm>
            <a:off x="1670670" y="321706"/>
            <a:ext cx="8046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+mj-lt"/>
              </a:rPr>
              <a:t>ESTADISTICA SOCIOECONOMICA DE LA POBLACIÓN ARTESANA DE COLOMBIA</a:t>
            </a:r>
            <a:endParaRPr lang="es-CO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362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10ADBD-A0EE-4C4B-A4B1-E12062B6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1518600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72361D-834A-1F05-3932-DF2857D2016C}"/>
              </a:ext>
            </a:extLst>
          </p:cNvPr>
          <p:cNvSpPr txBox="1"/>
          <p:nvPr/>
        </p:nvSpPr>
        <p:spPr>
          <a:xfrm>
            <a:off x="1670670" y="321706"/>
            <a:ext cx="8046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+mj-lt"/>
              </a:rPr>
              <a:t>ESTADISTICA SOCIOECONOMICA DE LA POBLACION ARTESANA DE COLOMBIA</a:t>
            </a:r>
            <a:endParaRPr lang="es-CO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13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240D1C-B9CF-4F16-A68F-2E20A97C73AD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Definición del Problema</a:t>
            </a:r>
          </a:p>
        </p:txBody>
      </p:sp>
      <p:pic>
        <p:nvPicPr>
          <p:cNvPr id="16" name="Picture 15" descr="Gráfico">
            <a:extLst>
              <a:ext uri="{FF2B5EF4-FFF2-40B4-BE49-F238E27FC236}">
                <a16:creationId xmlns:a16="http://schemas.microsoft.com/office/drawing/2014/main" id="{F34AE682-5CE6-3971-6F02-25D6F30F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45" r="34411"/>
          <a:stretch>
            <a:fillRect/>
          </a:stretch>
        </p:blipFill>
        <p:spPr>
          <a:xfrm>
            <a:off x="338" y="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1C3262-E281-38ED-9DDC-B4B3C2E2B131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Incremento en la informalidad y en la vulnerabilidad económica de los artesanos indígenas, debido a la baja integración con plataformas digitales que promuevan la formalización, visibilidad y gestión empresarial de sus iniciativas productivas, lo que limita su participación en mercados estructurados y su acceso a oportunidades de desarrollo económico sostenible.</a:t>
            </a:r>
            <a:endParaRPr lang="en-US" altLang="es-CO" sz="2200" b="1" dirty="0"/>
          </a:p>
        </p:txBody>
      </p:sp>
    </p:spTree>
    <p:extLst>
      <p:ext uri="{BB962C8B-B14F-4D97-AF65-F5344CB8AC3E}">
        <p14:creationId xmlns:p14="http://schemas.microsoft.com/office/powerpoint/2010/main" val="385523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E84D995-2693-E523-9D6C-228D3250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9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680</Words>
  <Application>Microsoft Office PowerPoint</Application>
  <PresentationFormat>Panorámica</PresentationFormat>
  <Paragraphs>63</Paragraphs>
  <Slides>16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Gerson Levi Aza Ortiz</cp:lastModifiedBy>
  <cp:revision>114</cp:revision>
  <dcterms:created xsi:type="dcterms:W3CDTF">2020-10-01T23:51:28Z</dcterms:created>
  <dcterms:modified xsi:type="dcterms:W3CDTF">2026-02-21T17:05:27Z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